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519" r:id="rId2"/>
    <p:sldId id="778" r:id="rId3"/>
    <p:sldId id="855" r:id="rId4"/>
    <p:sldId id="856" r:id="rId5"/>
    <p:sldId id="857" r:id="rId6"/>
    <p:sldId id="858" r:id="rId7"/>
    <p:sldId id="859" r:id="rId8"/>
    <p:sldId id="840" r:id="rId9"/>
    <p:sldId id="860" r:id="rId10"/>
    <p:sldId id="839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scadia Code PL" panose="020B0609020000020004" pitchFamily="49" charset="0"/>
      <p:regular r:id="rId17"/>
      <p:bold r:id="rId18"/>
    </p:embeddedFont>
    <p:embeddedFont>
      <p:font typeface="Montserrat SemiBold" panose="020B0604020202020204" charset="0"/>
      <p:regular r:id="rId19"/>
      <p:bold r:id="rId20"/>
      <p:italic r:id="rId21"/>
      <p:boldItalic r:id="rId22"/>
    </p:embeddedFont>
    <p:embeddedFont>
      <p:font typeface="Neo Sans Std" panose="020B0504030504040204" pitchFamily="34" charset="0"/>
      <p:regular r:id="rId23"/>
      <p:bold r:id="rId24"/>
    </p:embeddedFont>
    <p:embeddedFont>
      <p:font typeface="Neo Sans Std Light" panose="020B0304030504040204" pitchFamily="34" charset="0"/>
      <p:regular r:id="rId25"/>
    </p:embeddedFont>
    <p:embeddedFont>
      <p:font typeface="Neo Sans Std Medium" panose="020B0704030504040204" pitchFamily="34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3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738"/>
    <a:srgbClr val="C4BD97"/>
    <a:srgbClr val="DBCB85"/>
    <a:srgbClr val="000000"/>
    <a:srgbClr val="D8D800"/>
    <a:srgbClr val="347584"/>
    <a:srgbClr val="ED5023"/>
    <a:srgbClr val="F88F70"/>
    <a:srgbClr val="D0D8E8"/>
    <a:srgbClr val="336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342" autoAdjust="0"/>
  </p:normalViewPr>
  <p:slideViewPr>
    <p:cSldViewPr snapToGrid="0" snapToObjects="1">
      <p:cViewPr varScale="1">
        <p:scale>
          <a:sx n="90" d="100"/>
          <a:sy n="90" d="100"/>
        </p:scale>
        <p:origin x="1262" y="6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BEM?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Objetivos de BEM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Bloques, Elementos y Modificadores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Ventajas y desventajas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4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4"/>
      <dgm:spPr/>
    </dgm:pt>
    <dgm:pt modelId="{08B8B7CA-03AC-4442-A109-5A9DBDA857D1}" type="pres">
      <dgm:prSet presAssocID="{A391BF19-2FCF-42C1-857B-30F559DE1B34}" presName="dstNode" presStyleLbl="node1" presStyleIdx="0" presStyleCnt="4"/>
      <dgm:spPr/>
    </dgm:pt>
    <dgm:pt modelId="{BC978584-F189-45C3-A51D-1D84888E7908}" type="pres">
      <dgm:prSet presAssocID="{5FE5D853-65CE-4055-AD68-D992AF51D6C2}" presName="text_1" presStyleLbl="node1" presStyleIdx="0" presStyleCnt="4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4"/>
      <dgm:spPr/>
    </dgm:pt>
    <dgm:pt modelId="{85D1FDF3-4980-4479-9686-C77ECC9D6C73}" type="pres">
      <dgm:prSet presAssocID="{16D00D14-53A2-4DEE-9E35-8DF695E72031}" presName="text_2" presStyleLbl="node1" presStyleIdx="1" presStyleCnt="4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4"/>
      <dgm:spPr/>
    </dgm:pt>
    <dgm:pt modelId="{E5C65D2D-D1AD-45B2-A55C-481655ECD7BE}" type="pres">
      <dgm:prSet presAssocID="{4EC092F2-95D2-4950-B460-128BDED9E309}" presName="text_3" presStyleLbl="node1" presStyleIdx="2" presStyleCnt="4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4"/>
      <dgm:spPr/>
    </dgm:pt>
    <dgm:pt modelId="{6FA1399B-93C1-4065-9D87-2B4C4C38062F}" type="pres">
      <dgm:prSet presAssocID="{A5B0919E-93CB-4FA5-B98D-ABA6375A7BCB}" presName="text_4" presStyleLbl="node1" presStyleIdx="3" presStyleCnt="4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4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71407" y="250994"/>
          <a:ext cx="4484428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¿Qué es BEM?</a:t>
          </a:r>
        </a:p>
      </dsp:txBody>
      <dsp:txXfrm>
        <a:off x="371407" y="250994"/>
        <a:ext cx="4484428" cy="502250"/>
      </dsp:txXfrm>
    </dsp:sp>
    <dsp:sp modelId="{6230FFA4-A0CC-4603-9439-46D13515592F}">
      <dsp:nvSpPr>
        <dsp:cNvPr id="0" name=""/>
        <dsp:cNvSpPr/>
      </dsp:nvSpPr>
      <dsp:spPr>
        <a:xfrm>
          <a:off x="57501" y="188213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659359" y="1004500"/>
          <a:ext cx="4196477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Objetivos de BEM</a:t>
          </a:r>
        </a:p>
      </dsp:txBody>
      <dsp:txXfrm>
        <a:off x="659359" y="1004500"/>
        <a:ext cx="4196477" cy="502250"/>
      </dsp:txXfrm>
    </dsp:sp>
    <dsp:sp modelId="{19CB2109-EED2-4298-88B6-B9385A42A73C}">
      <dsp:nvSpPr>
        <dsp:cNvPr id="0" name=""/>
        <dsp:cNvSpPr/>
      </dsp:nvSpPr>
      <dsp:spPr>
        <a:xfrm>
          <a:off x="345453" y="941719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59359" y="1758006"/>
          <a:ext cx="4196477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Bloques, Elementos y Modificadores</a:t>
          </a:r>
        </a:p>
      </dsp:txBody>
      <dsp:txXfrm>
        <a:off x="659359" y="1758006"/>
        <a:ext cx="4196477" cy="502250"/>
      </dsp:txXfrm>
    </dsp:sp>
    <dsp:sp modelId="{8E41255E-E0D1-4E9D-A1AB-BDD94583E088}">
      <dsp:nvSpPr>
        <dsp:cNvPr id="0" name=""/>
        <dsp:cNvSpPr/>
      </dsp:nvSpPr>
      <dsp:spPr>
        <a:xfrm>
          <a:off x="345453" y="1695225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371407" y="2511513"/>
          <a:ext cx="4484428" cy="502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solidFill>
                <a:srgbClr val="494738"/>
              </a:solidFill>
            </a:rPr>
            <a:t>Ventajas y desventajas</a:t>
          </a:r>
        </a:p>
      </dsp:txBody>
      <dsp:txXfrm>
        <a:off x="371407" y="2511513"/>
        <a:ext cx="4484428" cy="502250"/>
      </dsp:txXfrm>
    </dsp:sp>
    <dsp:sp modelId="{7840941C-4E1E-4016-9BEA-2087D2B279A5}">
      <dsp:nvSpPr>
        <dsp:cNvPr id="0" name=""/>
        <dsp:cNvSpPr/>
      </dsp:nvSpPr>
      <dsp:spPr>
        <a:xfrm>
          <a:off x="57501" y="2448731"/>
          <a:ext cx="627812" cy="6278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28/05/2021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BEM es el acrónimo de Bloque, Elemento, Modificador.</a:t>
            </a:r>
          </a:p>
          <a:p>
            <a:r>
              <a:rPr lang="es-ES" b="1" dirty="0"/>
              <a:t>2 - Esta metodología fue creada por la empresa </a:t>
            </a:r>
            <a:r>
              <a:rPr lang="es-ES" b="1" dirty="0" err="1"/>
              <a:t>Yandex</a:t>
            </a:r>
            <a:r>
              <a:rPr lang="es-ES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3 - </a:t>
            </a:r>
            <a:r>
              <a:rPr lang="es-ES_tradnl" sz="1200" b="1" dirty="0"/>
              <a:t>Es una metodología ágil de desarrollo basada en componentes.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/>
              <a:t>4 - Propone nombrar de manera descriptiva cada una de las clases a utilizar.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Nombrar las clases de una manera descriptiva nos ayuda a identificar y aislar un componente.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b="1" dirty="0"/>
          </a:p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44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Esta metodología intenta conseguir que nuestro desarrollo sea más ágil y mejorar el soporte a largo plazo.</a:t>
            </a:r>
          </a:p>
          <a:p>
            <a:r>
              <a:rPr lang="es-ES" b="1" dirty="0"/>
              <a:t>Para ello propone la división del proyecto en bloques independientes o componentes.</a:t>
            </a:r>
          </a:p>
          <a:p>
            <a:r>
              <a:rPr lang="es-ES" b="1" dirty="0"/>
              <a:t>Cada uno de estos componentes debería poder ser utilizado con total independencia del proyecto. </a:t>
            </a:r>
          </a:p>
          <a:p>
            <a:r>
              <a:rPr lang="es-ES" b="1" dirty="0"/>
              <a:t>Esta división en componentes hace que nuestra estructura de código sea más consistente y fácil de mantener en el tiempo.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35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Un bloque es el contenedor raíz o contenedor padre que contendrá el resto de los elementos que definirán un componente.</a:t>
            </a:r>
          </a:p>
          <a:p>
            <a:r>
              <a:rPr lang="es-ES" b="1" dirty="0"/>
              <a:t>2 - Algunas etiquetas HTML como &lt;footer&gt; &lt;header&gt; &lt;section&gt; definen por sí solas un bloque.</a:t>
            </a:r>
          </a:p>
          <a:p>
            <a:r>
              <a:rPr lang="es-ES" b="1" dirty="0"/>
              <a:t>3 - Será el punto de partida para nombrar el resto de elementos y modificadores que contiene.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50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7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14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La especificidad se consigue básicamente con el nombre de la clase, ya no es necesario enlazar clases al crear los estilos para conseguir tal fin.</a:t>
            </a:r>
          </a:p>
          <a:p>
            <a:r>
              <a:rPr lang="es-ES" b="1" dirty="0"/>
              <a:t>2 - Al tratar cada bloque de manera aislada podremos moverlo por el documento o utilizarlo en otro proyecto sin que este vea afectado su </a:t>
            </a:r>
            <a:r>
              <a:rPr lang="es-ES" b="1"/>
              <a:t>comportamiento.</a:t>
            </a:r>
            <a:endParaRPr lang="es-ES" b="1" dirty="0"/>
          </a:p>
          <a:p>
            <a:r>
              <a:rPr lang="es-ES" b="1" dirty="0"/>
              <a:t>4 – Una vez se conoce su estructura y las convenciones a la hora de nombrar las clases es fácil identificar y controlar las diferentes partes de la estructura.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89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1 - Según la complejidad del proyecto o el componente el nombre las clases puede llegar a ser bastante largo.</a:t>
            </a:r>
          </a:p>
          <a:p>
            <a:r>
              <a:rPr lang="es-ES" b="1" dirty="0"/>
              <a:t>2 - Identificar qué puede o debe ser tratado como un componente puede llevar su tiempo o puede que a medida que crece un proyecto partes que no han sido tratadas como tal ahora sí sea </a:t>
            </a:r>
            <a:r>
              <a:rPr lang="es-ES" b="1"/>
              <a:t>recomendable promocionarlas a componente</a:t>
            </a:r>
            <a:r>
              <a:rPr lang="es-E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2E3C7-4DED-451B-AD6F-BFB932FF2CA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38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BEM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loque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lemento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odificador</a:t>
            </a:r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n 2" descr="Diagrama, Forma&#10;&#10;Descripción generada automáticamente">
            <a:extLst>
              <a:ext uri="{FF2B5EF4-FFF2-40B4-BE49-F238E27FC236}">
                <a16:creationId xmlns:a16="http://schemas.microsoft.com/office/drawing/2014/main" id="{DEE4AD87-9833-4684-89DA-923C5268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0437" y="1278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36845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BEM?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pt-BR" sz="1600" dirty="0"/>
              <a:t>BEM (</a:t>
            </a:r>
            <a:r>
              <a:rPr lang="pt-BR" sz="1600" dirty="0" err="1"/>
              <a:t>Block</a:t>
            </a:r>
            <a:r>
              <a:rPr lang="pt-BR" sz="1600" dirty="0"/>
              <a:t>, </a:t>
            </a:r>
            <a:r>
              <a:rPr lang="pt-BR" sz="1600" dirty="0" err="1"/>
              <a:t>Element</a:t>
            </a:r>
            <a:r>
              <a:rPr lang="pt-BR" sz="1600" dirty="0"/>
              <a:t>, </a:t>
            </a:r>
            <a:r>
              <a:rPr lang="pt-BR" sz="1600" dirty="0" err="1"/>
              <a:t>Modifier</a:t>
            </a:r>
            <a:r>
              <a:rPr lang="pt-BR" sz="1600" dirty="0"/>
              <a:t> o Bloque, Elemento, Modificador)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Fue creada por la empresa </a:t>
            </a:r>
            <a:r>
              <a:rPr lang="es-ES" sz="1600" dirty="0" err="1"/>
              <a:t>Yandex</a:t>
            </a:r>
            <a:r>
              <a:rPr lang="es-ES" sz="1600" dirty="0"/>
              <a:t> </a:t>
            </a:r>
            <a:endParaRPr lang="es-ES_tradnl" sz="1600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Es una metodología ágil de desarrollo basada en componentes.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5154C38-2BFD-4009-8D54-98C317FC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" y="3808417"/>
            <a:ext cx="2246701" cy="985552"/>
          </a:xfrm>
          <a:prstGeom prst="rect">
            <a:avLst/>
          </a:prstGeom>
        </p:spPr>
      </p:pic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31A4BC2-98CC-4478-8702-BC1A589BD99C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Propone nombrar de manera descriptiva cada una de las clases a utilizar.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0AA0C7-4AF6-40B7-A273-D72E17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710" y="3808417"/>
            <a:ext cx="1325112" cy="9855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AC84032-AF1A-410B-BA13-4AA1BB9F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646" y="3808417"/>
            <a:ext cx="1105741" cy="985552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93B51C6D-9580-4D89-97F6-F3B64F456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942" y="4040654"/>
            <a:ext cx="380392" cy="380392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6FB04ED7-4BDD-43CD-80BB-4B721C968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414" y="3919644"/>
            <a:ext cx="622412" cy="6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7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Objetivos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pt-BR" sz="1600" dirty="0"/>
              <a:t>Agilizar el </a:t>
            </a:r>
            <a:r>
              <a:rPr lang="es-ES" sz="1600" dirty="0"/>
              <a:t>desarrollo</a:t>
            </a:r>
            <a:r>
              <a:rPr lang="pt-BR" sz="1600" dirty="0"/>
              <a:t> 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Mejorar el soporte a largo plazo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Modularizar creando componentes escalables y reutilizables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1B3A417-4EB5-4632-8763-75A3F8DF6967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Estructura de código consistente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A4FE942-5040-4831-A853-3BE03A18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61" y="3398609"/>
            <a:ext cx="7142400" cy="15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601F872-321D-4E37-BD64-D7F59AD1BC59}"/>
              </a:ext>
            </a:extLst>
          </p:cNvPr>
          <p:cNvSpPr/>
          <p:nvPr/>
        </p:nvSpPr>
        <p:spPr>
          <a:xfrm>
            <a:off x="1490400" y="3362400"/>
            <a:ext cx="2008800" cy="1673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Bloque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Es el raíz o contenedor padre que contendrá los elementos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98921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Hay etiquetas HTML que por si solas denotan un bloque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32CD639-0B13-4DB1-B488-DEB2A741909F}"/>
              </a:ext>
            </a:extLst>
          </p:cNvPr>
          <p:cNvSpPr/>
          <p:nvPr/>
        </p:nvSpPr>
        <p:spPr>
          <a:xfrm>
            <a:off x="647699" y="2220125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Una vez definido es posible nombrar el resto de elementos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61B3A417-4EB5-4632-8763-75A3F8DF6967}"/>
              </a:ext>
            </a:extLst>
          </p:cNvPr>
          <p:cNvSpPr/>
          <p:nvPr/>
        </p:nvSpPr>
        <p:spPr>
          <a:xfrm>
            <a:off x="647698" y="2841329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Un bloque a su vez puede incluir otros bloques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67667B-10CF-400A-9BA9-D9489826BBE4}"/>
              </a:ext>
            </a:extLst>
          </p:cNvPr>
          <p:cNvSpPr txBox="1"/>
          <p:nvPr/>
        </p:nvSpPr>
        <p:spPr>
          <a:xfrm>
            <a:off x="1607400" y="3399009"/>
            <a:ext cx="17748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dirty="0">
                <a:solidFill>
                  <a:srgbClr val="C5C5C5"/>
                </a:solidFill>
                <a:latin typeface="DejaVu Sans Mono"/>
              </a:rPr>
              <a:t>        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header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br>
              <a:rPr lang="es-ES" sz="700" dirty="0">
                <a:solidFill>
                  <a:srgbClr val="E6E6E6"/>
                </a:solidFill>
                <a:latin typeface="DejaVu Sans Mono"/>
              </a:rPr>
            </a:br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article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section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br>
              <a:rPr lang="es-ES" sz="700" dirty="0">
                <a:solidFill>
                  <a:srgbClr val="E6E6E6"/>
                </a:solidFill>
                <a:latin typeface="DejaVu Sans Mono"/>
              </a:rPr>
            </a:br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 </a:t>
            </a:r>
            <a:r>
              <a:rPr lang="es-ES" sz="700" dirty="0">
                <a:solidFill>
                  <a:srgbClr val="FFCC95"/>
                </a:solidFill>
                <a:latin typeface="DejaVu Sans Mono"/>
              </a:rPr>
              <a:t>class</a:t>
            </a:r>
            <a:r>
              <a:rPr lang="es-ES" sz="700" dirty="0">
                <a:solidFill>
                  <a:srgbClr val="E6E6E6"/>
                </a:solidFill>
                <a:latin typeface="DejaVu Sans Mono"/>
              </a:rPr>
              <a:t>=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“</a:t>
            </a:r>
            <a:r>
              <a:rPr lang="es-ES" sz="700" dirty="0">
                <a:solidFill>
                  <a:srgbClr val="00ABC1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00ACC1"/>
                </a:solidFill>
                <a:latin typeface="DejaVu Sans Mono"/>
              </a:rPr>
              <a:t>"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    </a:t>
            </a:r>
            <a:r>
              <a:rPr lang="es-ES" sz="700" i="1" dirty="0">
                <a:solidFill>
                  <a:srgbClr val="8A8787"/>
                </a:solidFill>
                <a:latin typeface="DejaVu Sans Mono"/>
              </a:rPr>
              <a:t>&lt;!-- elements --&gt;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  <a:p>
            <a:r>
              <a:rPr lang="es-ES" sz="700" dirty="0">
                <a:solidFill>
                  <a:srgbClr val="E6E6E6"/>
                </a:solidFill>
                <a:latin typeface="DejaVu Sans Mono"/>
              </a:rPr>
              <a:t>        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&lt;/</a:t>
            </a:r>
            <a:r>
              <a:rPr lang="es-ES" sz="700" dirty="0">
                <a:solidFill>
                  <a:srgbClr val="FF2C6B"/>
                </a:solidFill>
                <a:latin typeface="DejaVu Sans Mono"/>
              </a:rPr>
              <a:t>footer</a:t>
            </a:r>
            <a:r>
              <a:rPr lang="es-ES" sz="700" dirty="0">
                <a:solidFill>
                  <a:srgbClr val="C5C5C5"/>
                </a:solidFill>
                <a:latin typeface="DejaVu Sans Mono"/>
              </a:rPr>
              <a:t>&gt;</a:t>
            </a:r>
            <a:endParaRPr lang="es-ES" sz="700" dirty="0">
              <a:solidFill>
                <a:srgbClr val="E6E6E6"/>
              </a:solidFill>
              <a:latin typeface="DejaVu Sans Mono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4782600" y="3487087"/>
            <a:ext cx="2923200" cy="1421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4834800" y="3774722"/>
            <a:ext cx="28188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avatar__img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avatar__name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99039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977717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Los elementos son las piezas que componen un bloque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561933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Por convención las clases de los elementos son nombradas utilizando dos guiones bajos separando el nombre del bloque del nombre del elemento.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2753004" y="3279268"/>
            <a:ext cx="3776787" cy="15367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2753004" y="3462845"/>
            <a:ext cx="37767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latin typeface="DejaVu Sans Mono"/>
              </a:rPr>
              <a:t>avatar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avatar__img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avatar__name</a:t>
            </a:r>
            <a:r>
              <a:rPr lang="es-ES" sz="10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10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10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10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10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20EFCB7-9B33-487B-A229-A6ADC125681F}"/>
              </a:ext>
            </a:extLst>
          </p:cNvPr>
          <p:cNvGrpSpPr/>
          <p:nvPr/>
        </p:nvGrpSpPr>
        <p:grpSpPr>
          <a:xfrm>
            <a:off x="2140357" y="2482715"/>
            <a:ext cx="4863286" cy="540000"/>
            <a:chOff x="728130" y="3272290"/>
            <a:chExt cx="4863286" cy="5400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EC0B7C79-059C-49EF-A344-ED7E54C77111}"/>
                </a:ext>
              </a:extLst>
            </p:cNvPr>
            <p:cNvSpPr/>
            <p:nvPr/>
          </p:nvSpPr>
          <p:spPr>
            <a:xfrm>
              <a:off x="1440000" y="3333286"/>
              <a:ext cx="415141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.nombre-bloque__nombre-elemento{}</a:t>
              </a:r>
            </a:p>
          </p:txBody>
        </p:sp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41DCA033-4F36-4E95-A35C-B8A041316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27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Modificador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97A9CB7E-D95F-4310-A797-3CB0AB67C76B}"/>
              </a:ext>
            </a:extLst>
          </p:cNvPr>
          <p:cNvSpPr/>
          <p:nvPr/>
        </p:nvSpPr>
        <p:spPr>
          <a:xfrm>
            <a:off x="647699" y="854607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El modificador es una clase que añade o modifica propiedades de un bloque o un elemento.</a:t>
            </a:r>
            <a:endParaRPr lang="es-ES_tradnl" sz="1600" b="1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36E3715-039F-4A58-B283-86CBA1A89926}"/>
              </a:ext>
            </a:extLst>
          </p:cNvPr>
          <p:cNvSpPr/>
          <p:nvPr/>
        </p:nvSpPr>
        <p:spPr>
          <a:xfrm>
            <a:off x="647699" y="1654065"/>
            <a:ext cx="8100127" cy="664230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_tradnl" sz="1600" dirty="0"/>
              <a:t>Por convención las clases son nombradas utilizando dos guiones medios separando el nombre del bloque o elemento del nombre del modificador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5E09BE-AFE9-4833-B78F-43B10FD2B937}"/>
              </a:ext>
            </a:extLst>
          </p:cNvPr>
          <p:cNvSpPr/>
          <p:nvPr/>
        </p:nvSpPr>
        <p:spPr>
          <a:xfrm>
            <a:off x="2617532" y="3618725"/>
            <a:ext cx="4013334" cy="14216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26734-B25D-46F8-A402-1692792FE874}"/>
              </a:ext>
            </a:extLst>
          </p:cNvPr>
          <p:cNvSpPr txBox="1"/>
          <p:nvPr/>
        </p:nvSpPr>
        <p:spPr>
          <a:xfrm>
            <a:off x="2669731" y="3906360"/>
            <a:ext cx="387000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       &lt;!-- bloque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 </a:t>
            </a:r>
            <a:r>
              <a:rPr lang="es-ES" sz="7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avatar--padding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img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img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avatar__img </a:t>
            </a:r>
            <a:r>
              <a:rPr lang="es-ES" sz="700" b="0" dirty="0">
                <a:solidFill>
                  <a:srgbClr val="00ABC1"/>
                </a:solidFill>
                <a:effectLst/>
                <a:highlight>
                  <a:srgbClr val="494738"/>
                </a:highlight>
                <a:latin typeface="DejaVu Sans Mono"/>
              </a:rPr>
              <a:t>avatar__img--width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src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photo.png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/&gt;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i="1" dirty="0">
                <a:solidFill>
                  <a:srgbClr val="8A8787"/>
                </a:solidFill>
                <a:effectLst/>
                <a:latin typeface="DejaVu Sans Mono"/>
              </a:rPr>
              <a:t>&lt;!-- elemento name --&gt;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</a:t>
            </a:r>
            <a:r>
              <a:rPr lang="es-ES" sz="700" b="0" dirty="0">
                <a:solidFill>
                  <a:srgbClr val="FFCC95"/>
                </a:solidFill>
                <a:effectLst/>
                <a:latin typeface="DejaVu Sans Mono"/>
              </a:rPr>
              <a:t>class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=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00ABC1"/>
                </a:solidFill>
                <a:effectLst/>
                <a:latin typeface="DejaVu Sans Mono"/>
              </a:rPr>
              <a:t>avatar__name</a:t>
            </a:r>
            <a:r>
              <a:rPr lang="es-ES" sz="700" b="0" dirty="0">
                <a:solidFill>
                  <a:srgbClr val="00ACC1"/>
                </a:solidFill>
                <a:effectLst/>
                <a:latin typeface="DejaVu Sans Mono"/>
              </a:rPr>
              <a:t>"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Name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h3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sz="700" b="0" dirty="0">
                <a:solidFill>
                  <a:srgbClr val="E6E6E6"/>
                </a:solidFill>
                <a:effectLst/>
                <a:latin typeface="DejaVu Sans Mono"/>
              </a:rPr>
              <a:t>        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&lt;/</a:t>
            </a:r>
            <a:r>
              <a:rPr lang="es-ES" sz="700" b="0" dirty="0">
                <a:solidFill>
                  <a:srgbClr val="FF2C6B"/>
                </a:solidFill>
                <a:effectLst/>
                <a:latin typeface="DejaVu Sans Mono"/>
              </a:rPr>
              <a:t>div</a:t>
            </a:r>
            <a:r>
              <a:rPr lang="es-ES" sz="700" b="0" dirty="0">
                <a:solidFill>
                  <a:srgbClr val="C5C5C5"/>
                </a:solidFill>
                <a:effectLst/>
                <a:latin typeface="DejaVu Sans Mono"/>
              </a:rPr>
              <a:t>&gt;</a:t>
            </a:r>
            <a:endParaRPr lang="es-ES" sz="700" b="0" dirty="0">
              <a:solidFill>
                <a:srgbClr val="E6E6E6"/>
              </a:solidFill>
              <a:effectLst/>
              <a:latin typeface="DejaVu Sans Mono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4D56CC5-C589-4BD0-B8E1-4F36451C26CA}"/>
              </a:ext>
            </a:extLst>
          </p:cNvPr>
          <p:cNvGrpSpPr/>
          <p:nvPr/>
        </p:nvGrpSpPr>
        <p:grpSpPr>
          <a:xfrm>
            <a:off x="1998157" y="2362792"/>
            <a:ext cx="4725204" cy="540000"/>
            <a:chOff x="728130" y="3272290"/>
            <a:chExt cx="4725204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C4426D8-08BD-4BD3-9C35-673064F22C79}"/>
                </a:ext>
              </a:extLst>
            </p:cNvPr>
            <p:cNvSpPr/>
            <p:nvPr/>
          </p:nvSpPr>
          <p:spPr>
            <a:xfrm>
              <a:off x="1440000" y="3333286"/>
              <a:ext cx="4013334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85000" lnSpcReduction="10000"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.nombre-bloque—-nombre-modificador{}</a:t>
              </a:r>
            </a:p>
          </p:txBody>
        </p:sp>
        <p:pic>
          <p:nvPicPr>
            <p:cNvPr id="19" name="Imagen 18" descr="Icono&#10;&#10;Descripción generada automáticamente">
              <a:extLst>
                <a:ext uri="{FF2B5EF4-FFF2-40B4-BE49-F238E27FC236}">
                  <a16:creationId xmlns:a16="http://schemas.microsoft.com/office/drawing/2014/main" id="{51140319-8708-4762-B972-C23715AE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D2C53EB-AC5F-4AA8-BE1A-4417A03FD321}"/>
              </a:ext>
            </a:extLst>
          </p:cNvPr>
          <p:cNvGrpSpPr/>
          <p:nvPr/>
        </p:nvGrpSpPr>
        <p:grpSpPr>
          <a:xfrm>
            <a:off x="1998157" y="2993517"/>
            <a:ext cx="4849043" cy="540000"/>
            <a:chOff x="728130" y="3272290"/>
            <a:chExt cx="4849043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5E7E7FD-E6B2-4FDE-9D15-CFD5FD21858C}"/>
                </a:ext>
              </a:extLst>
            </p:cNvPr>
            <p:cNvSpPr/>
            <p:nvPr/>
          </p:nvSpPr>
          <p:spPr>
            <a:xfrm>
              <a:off x="1439999" y="3333286"/>
              <a:ext cx="4137174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.nombre-bloque__nombre-elemento—-nombre-modificador{}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675BC092-515C-4B5D-816F-6FFF03278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435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Ventajas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F36AFA-F8C2-4066-BC06-C3089A7D14B4}"/>
              </a:ext>
            </a:extLst>
          </p:cNvPr>
          <p:cNvSpPr/>
          <p:nvPr/>
        </p:nvSpPr>
        <p:spPr>
          <a:xfrm>
            <a:off x="647699" y="1531628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Añade especificidad</a:t>
            </a:r>
            <a:endParaRPr lang="es-ES_tradnl" sz="1600" b="1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DFC49011-9492-49D8-9B4D-815702015CFE}"/>
              </a:ext>
            </a:extLst>
          </p:cNvPr>
          <p:cNvSpPr/>
          <p:nvPr/>
        </p:nvSpPr>
        <p:spPr>
          <a:xfrm>
            <a:off x="647699" y="2283462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Aumenta la independencia y la reutilización</a:t>
            </a:r>
            <a:endParaRPr lang="es-ES_tradnl" sz="160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1E21DF8-305B-4474-AD16-5AD8C8D8054C}"/>
              </a:ext>
            </a:extLst>
          </p:cNvPr>
          <p:cNvSpPr/>
          <p:nvPr/>
        </p:nvSpPr>
        <p:spPr>
          <a:xfrm>
            <a:off x="647698" y="3035296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600" dirty="0"/>
              <a:t>Simplicidad y control</a:t>
            </a:r>
            <a:endParaRPr lang="es-ES_tradnl" sz="1600" b="1" i="1" dirty="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920AD7AB-E144-4CE7-9A86-D260A232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558" y="32258"/>
            <a:ext cx="1030606" cy="10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7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Desventajas de BEM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A109DA8F-FE1C-45A0-A4F1-397498EE400B}"/>
              </a:ext>
            </a:extLst>
          </p:cNvPr>
          <p:cNvSpPr/>
          <p:nvPr/>
        </p:nvSpPr>
        <p:spPr>
          <a:xfrm>
            <a:off x="647699" y="1171684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F88F7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Nombres demasiado</a:t>
            </a:r>
            <a:r>
              <a:rPr kumimoji="0" lang="es-E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largos</a:t>
            </a:r>
            <a:endParaRPr kumimoji="0" lang="es-ES_tradnl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6F36AFA-F8C2-4066-BC06-C3089A7D14B4}"/>
              </a:ext>
            </a:extLst>
          </p:cNvPr>
          <p:cNvSpPr/>
          <p:nvPr/>
        </p:nvSpPr>
        <p:spPr>
          <a:xfrm>
            <a:off x="647699" y="1792888"/>
            <a:ext cx="8100127" cy="418009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F88F7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600" dirty="0">
                <a:solidFill>
                  <a:srgbClr val="FFFFFF"/>
                </a:solidFill>
                <a:latin typeface="Open Sans"/>
              </a:rPr>
              <a:t>Adaptarse a la metodología</a:t>
            </a:r>
            <a:endParaRPr kumimoji="0" lang="es-ES_tradn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1E483D2-ED50-4BC8-B916-9707AFBF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08" y="115695"/>
            <a:ext cx="815612" cy="8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80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427</TotalTime>
  <Words>1127</Words>
  <Application>Microsoft Office PowerPoint</Application>
  <PresentationFormat>Presentación en pantalla (16:9)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Neo Sans Std Medium</vt:lpstr>
      <vt:lpstr>Neo Sans Std Light</vt:lpstr>
      <vt:lpstr>Cascadia Code PL</vt:lpstr>
      <vt:lpstr>Calibri</vt:lpstr>
      <vt:lpstr>Neo Sans Std</vt:lpstr>
      <vt:lpstr>Montserrat SemiBold</vt:lpstr>
      <vt:lpstr>Arial</vt:lpstr>
      <vt:lpstr>DejaVu Sans Mono</vt:lpstr>
      <vt:lpstr>Open Sans</vt:lpstr>
      <vt:lpstr>Tema de Office</vt:lpstr>
      <vt:lpstr>Presentación de PowerPoint</vt:lpstr>
      <vt:lpstr>Agenda</vt:lpstr>
      <vt:lpstr>¿Qué es BEM?</vt:lpstr>
      <vt:lpstr>Objetivos de BEM</vt:lpstr>
      <vt:lpstr>Bloque</vt:lpstr>
      <vt:lpstr>Elemento</vt:lpstr>
      <vt:lpstr>Modificador</vt:lpstr>
      <vt:lpstr>Ventajas de BEM</vt:lpstr>
      <vt:lpstr>Desventajas de BEM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41</cp:revision>
  <dcterms:created xsi:type="dcterms:W3CDTF">2021-05-06T06:13:44Z</dcterms:created>
  <dcterms:modified xsi:type="dcterms:W3CDTF">2021-05-28T06:18:36Z</dcterms:modified>
  <cp:category/>
</cp:coreProperties>
</file>